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4_F7A5173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09DB11-8A9D-141B-9BF6-D61FF6B7B7DA}" name="Gröttrup Laura" initials="GL" userId="S::laura.groettrup@edu.fh-joanneum.at::2419a456-75ca-4900-9d1b-da47ab958c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7" autoAdjust="0"/>
    <p:restoredTop sz="91439"/>
  </p:normalViewPr>
  <p:slideViewPr>
    <p:cSldViewPr snapToGrid="0">
      <p:cViewPr>
        <p:scale>
          <a:sx n="25" d="100"/>
          <a:sy n="25" d="100"/>
        </p:scale>
        <p:origin x="778" y="-3259"/>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4_F7A51731.xml><?xml version="1.0" encoding="utf-8"?>
<p188:cmLst xmlns:a="http://schemas.openxmlformats.org/drawingml/2006/main" xmlns:r="http://schemas.openxmlformats.org/officeDocument/2006/relationships" xmlns:p188="http://schemas.microsoft.com/office/powerpoint/2018/8/main">
  <p188:cm id="{500E20BA-8006-4E57-BEBC-E3AC59C69DBD}" authorId="{A809DB11-8A9D-141B-9BF6-D61FF6B7B7DA}" created="2022-06-19T16:07:05.400">
    <ac:txMkLst xmlns:ac="http://schemas.microsoft.com/office/drawing/2013/main/command">
      <pc:docMk xmlns:pc="http://schemas.microsoft.com/office/powerpoint/2013/main/command"/>
      <pc:sldMk xmlns:pc="http://schemas.microsoft.com/office/powerpoint/2013/main/command" cId="4154791729" sldId="260"/>
      <ac:spMk id="6" creationId="{00000000-0000-0000-0000-000000000000}"/>
      <ac:txMk cp="36" len="14">
        <ac:context len="52" hash="3442127321"/>
      </ac:txMk>
    </ac:txMkLst>
    <p188:pos x="16611600" y="794180"/>
    <p188:txBody>
      <a:bodyPr/>
      <a:lstStyle/>
      <a:p>
        <a:r>
          <a:rPr lang="en-US"/>
          <a:t>Doch keine titel?</a:t>
        </a:r>
      </a:p>
    </p188:txBody>
  </p188:cm>
  <p188:cm id="{0A8CD638-11C9-4724-A83B-E59F271E7A86}" authorId="{A809DB11-8A9D-141B-9BF6-D61FF6B7B7DA}" created="2022-06-19T16:09:08.475">
    <ac:txMkLst xmlns:ac="http://schemas.microsoft.com/office/drawing/2013/main/command">
      <pc:docMk xmlns:pc="http://schemas.microsoft.com/office/powerpoint/2013/main/command"/>
      <pc:sldMk xmlns:pc="http://schemas.microsoft.com/office/powerpoint/2013/main/command" cId="4154791729" sldId="260"/>
      <ac:spMk id="34" creationId="{582C496A-A56E-9108-9F78-02A8BBF225EC}"/>
      <ac:txMk cp="11" len="93">
        <ac:context len="105" hash="3633538861"/>
      </ac:txMk>
    </ac:txMkLst>
    <p188:pos x="11882433" y="528457"/>
    <p188:txBody>
      <a:bodyPr/>
      <a:lstStyle/>
      <a:p>
        <a:r>
          <a:rPr lang="en-US"/>
          <a:t>Vorschlag: Research process workflow incl. step descriptions and resulting workflow artifacts</a:t>
        </a:r>
      </a:p>
    </p188:txBody>
  </p188:cm>
  <p188:cm id="{3713D58B-4F21-4366-A52F-349D981B0FE6}" authorId="{A809DB11-8A9D-141B-9BF6-D61FF6B7B7DA}" created="2022-06-19T16:13:54.209">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360" len="4">
        <ac:context len="964" hash="1731907787"/>
      </ac:txMk>
    </ac:txMkLst>
    <p188:pos x="1061909" y="3052800"/>
    <p188:txBody>
      <a:bodyPr/>
      <a:lstStyle/>
      <a:p>
        <a:r>
          <a:rPr lang="en-US"/>
          <a:t>has</a:t>
        </a:r>
      </a:p>
    </p188:txBody>
  </p188:cm>
  <p188:cm id="{757524F4-0C92-4023-861B-583D5DFCCD57}" authorId="{A809DB11-8A9D-141B-9BF6-D61FF6B7B7DA}" created="2022-06-19T16:39:08.624">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427" len="95">
        <ac:context len="964" hash="1731907787"/>
      </ac:txMk>
    </ac:txMkLst>
    <p188:pos x="15668863" y="3052800"/>
    <p188:txBody>
      <a:bodyPr/>
      <a:lstStyle/>
      <a:p>
        <a:r>
          <a:rPr lang="en-US"/>
          <a:t>Vorschlag: Gender stereotypes are widely spread in media in general, and in TV shows for children in particular. </a:t>
        </a:r>
      </a:p>
    </p188:txBody>
  </p188:cm>
  <p188:cm id="{24C0AD54-7B85-4C03-83F3-049F53578182}" authorId="{A809DB11-8A9D-141B-9BF6-D61FF6B7B7DA}" created="2022-06-19T16:44:18.508">
    <ac:txMkLst xmlns:ac="http://schemas.microsoft.com/office/drawing/2013/main/command">
      <pc:docMk xmlns:pc="http://schemas.microsoft.com/office/powerpoint/2013/main/command"/>
      <pc:sldMk xmlns:pc="http://schemas.microsoft.com/office/powerpoint/2013/main/command" cId="4154791729" sldId="260"/>
      <ac:spMk id="30" creationId="{DB35FCD5-68BE-A58E-D251-24808221E0A1}"/>
      <ac:txMk cp="0" len="78">
        <ac:context len="79" hash="1718455641"/>
      </ac:txMk>
    </ac:txMkLst>
    <p188:pos x="15622763" y="716689"/>
    <p188:txBody>
      <a:bodyPr/>
      <a:lstStyle/>
      <a:p>
        <a:r>
          <a:rPr lang="en-US"/>
          <a:t>Vorschlag: Table 1: Hypotheses, applied statistical methods and computational results  </a:t>
        </a:r>
      </a:p>
    </p188:txBody>
  </p188:cm>
  <p188:cm id="{F1D8995A-7DF7-43B5-92C9-098F7260473C}" authorId="{A809DB11-8A9D-141B-9BF6-D61FF6B7B7DA}" created="2022-06-19T16:55:16.391">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462" len="3">
        <ac:context len="2269" hash="2669973636"/>
      </ac:txMk>
    </ac:txMkLst>
    <p188:pos x="14734946" y="2854597"/>
    <p188:txBody>
      <a:bodyPr/>
      <a:lstStyle/>
      <a:p>
        <a:r>
          <a:rPr lang="en-US"/>
          <a:t>Sig. Oder sign.?</a:t>
        </a:r>
      </a:p>
    </p188:txBody>
  </p188:cm>
  <p188:cm id="{D316E632-A1BB-4C19-830D-91AEDD18EE13}" authorId="{A809DB11-8A9D-141B-9BF6-D61FF6B7B7DA}" created="2022-06-19T16:57:59.63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323" len="8">
        <ac:context len="2269" hash="2669973636"/>
      </ac:txMk>
    </ac:txMkLst>
    <p188:pos x="11686946" y="2488837"/>
    <p188:txBody>
      <a:bodyPr/>
      <a:lstStyle/>
      <a:p>
        <a:r>
          <a:rPr lang="en-US"/>
          <a:t>analysis</a:t>
        </a:r>
      </a:p>
    </p188:txBody>
  </p188:cm>
  <p188:cm id="{EC5E4C0E-DD20-49BE-B5BA-1945B9B0CB66}" authorId="{A809DB11-8A9D-141B-9BF6-D61FF6B7B7DA}" created="2022-06-19T17:02:26.921">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585" len="7">
        <ac:context len="964" hash="1731907787"/>
      </ac:txMk>
    </ac:txMkLst>
    <p188:pos x="9902281" y="3586200"/>
    <p188:txBody>
      <a:bodyPr/>
      <a:lstStyle/>
      <a:p>
        <a:r>
          <a:rPr lang="en-US"/>
          <a:t>. They</a:t>
        </a:r>
      </a:p>
    </p188:txBody>
  </p188:cm>
  <p188:cm id="{73444EBD-DE13-437E-BAD5-68C6A02AA3D4}" authorId="{A809DB11-8A9D-141B-9BF6-D61FF6B7B7DA}" created="2022-06-19T17:12:44.818">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236" len="61">
        <ac:context len="740" hash="739125652"/>
      </ac:txMk>
    </ac:txMkLst>
    <p188:pos x="8548370" y="3214858"/>
    <p188:txBody>
      <a:bodyPr/>
      <a:lstStyle/>
      <a:p>
        <a:r>
          <a:rPr lang="en-US"/>
          <a:t>Vorschlag: sentiment analysis was performed per paragraph using sentiment.ai [9].</a:t>
        </a:r>
      </a:p>
    </p188:txBody>
  </p188:cm>
  <p188:cm id="{644F03E3-410D-4FA7-A622-C4CFCF4D11A2}" authorId="{A809DB11-8A9D-141B-9BF6-D61FF6B7B7DA}" created="2022-06-19T17:13:46.736">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392" len="4">
        <ac:context len="740" hash="739125652"/>
      </ac:txMk>
    </ac:txMkLst>
    <p188:pos x="9813290" y="3580618"/>
    <p188:txBody>
      <a:bodyPr/>
      <a:lstStyle/>
      <a:p>
        <a:r>
          <a:rPr lang="en-US"/>
          <a:t>was</a:t>
        </a:r>
      </a:p>
    </p188:txBody>
  </p188:cm>
  <p188:cm id="{D8DAF20D-A9FC-47F3-B016-504B5CCF5CF3}" authorId="{A809DB11-8A9D-141B-9BF6-D61FF6B7B7DA}" created="2022-06-19T17:15:37.157">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423" len="47">
        <ac:context len="740" hash="739125652"/>
      </ac:txMk>
    </ac:txMkLst>
    <p188:pos x="8091170" y="3946378"/>
    <p188:txBody>
      <a:bodyPr/>
      <a:lstStyle/>
      <a:p>
        <a:r>
          <a:rPr lang="en-US"/>
          <a:t>It was z-transformed before further analysis.</a:t>
        </a:r>
      </a:p>
    </p188:txBody>
  </p188:cm>
  <p188:cm id="{C33C3647-485A-47AE-9EFF-4AF0A4C656B6}" authorId="{A809DB11-8A9D-141B-9BF6-D61FF6B7B7DA}" created="2022-06-19T17:22:44.978">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723" len="6">
        <ac:context len="740" hash="739125652"/>
      </ac:txMk>
    </ac:txMkLst>
    <p188:pos x="7176770" y="5043658"/>
    <p188:txBody>
      <a:bodyPr/>
      <a:lstStyle/>
      <a:p>
        <a:r>
          <a:rPr lang="en-US"/>
          <a:t>Würde ich weglassen :P</a:t>
        </a:r>
      </a:p>
    </p188:txBody>
  </p188:cm>
  <p188:cm id="{4E6DB118-1AFE-4AA8-94EC-75D96A5D1C4C}" authorId="{A809DB11-8A9D-141B-9BF6-D61FF6B7B7DA}" created="2022-06-19T17:28:55.148">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69" len="5">
        <ac:context len="2269" hash="2669973636"/>
      </ac:txMk>
    </ac:txMkLst>
    <p188:pos x="7374026" y="1757317"/>
    <p188:txBody>
      <a:bodyPr/>
      <a:lstStyle/>
      <a:p>
        <a:r>
          <a:rPr lang="en-US"/>
          <a:t>more negative</a:t>
        </a:r>
      </a:p>
    </p188:txBody>
  </p188:cm>
  <p188:cm id="{2B90B552-259C-4798-AE13-E2107FACF0C4}" authorId="{A809DB11-8A9D-141B-9BF6-D61FF6B7B7DA}" created="2022-06-19T17:35:13.92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735" len="26">
        <ac:context len="2269" hash="2669973636"/>
      </ac:txMk>
    </ac:txMkLst>
    <p188:pos x="10071506" y="4409077"/>
    <p188:txBody>
      <a:bodyPr/>
      <a:lstStyle/>
      <a:p>
        <a:r>
          <a:rPr lang="en-US"/>
          <a:t>female characters and male characters </a:t>
        </a:r>
      </a:p>
    </p188:txBody>
  </p188:cm>
  <p188:cm id="{45FF47EF-BAA5-4F69-B474-125C659EF4A3}" authorId="{A809DB11-8A9D-141B-9BF6-D61FF6B7B7DA}" created="2022-06-19T17:42:32.241">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591" len="14">
        <ac:context len="2269" hash="2669973636"/>
      </ac:txMk>
    </ac:txMkLst>
    <p188:pos x="10985906" y="7792357"/>
    <p188:txBody>
      <a:bodyPr/>
      <a:lstStyle/>
      <a:p>
        <a:r>
          <a:rPr lang="en-US"/>
          <a:t>The </a:t>
        </a:r>
      </a:p>
    </p188:txBody>
  </p188:cm>
  <p188:cm id="{4A1815C1-9B27-444E-852D-181454128A65}" authorId="{A809DB11-8A9D-141B-9BF6-D61FF6B7B7DA}" created="2022-06-19T17:43:55.809">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673" len="2">
        <ac:context len="2269" hash="2669973636"/>
      </ac:txMk>
    </ac:txMkLst>
    <p188:pos x="3731666" y="8158117"/>
    <p188:txBody>
      <a:bodyPr/>
      <a:lstStyle/>
      <a:p>
        <a:r>
          <a:rPr lang="en-US"/>
          <a:t>per</a:t>
        </a:r>
      </a:p>
    </p188:txBody>
  </p188:cm>
  <p188:cm id="{3C6B9619-220A-41A0-9C17-117CD50497C0}" authorId="{A809DB11-8A9D-141B-9BF6-D61FF6B7B7DA}" created="2022-06-19T17:44:34.83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776" len="21">
        <ac:context len="2269" hash="2669973636"/>
      </ac:txMk>
    </ac:txMkLst>
    <p188:pos x="5697626" y="8523877"/>
    <p188:txBody>
      <a:bodyPr/>
      <a:lstStyle/>
      <a:p>
        <a:r>
          <a:rPr lang="en-US"/>
          <a:t>asked more questions </a:t>
        </a:r>
      </a:p>
    </p188:txBody>
  </p188:cm>
  <p188:cm id="{18386A08-180B-4376-AB89-A71EB27D0030}" authorId="{A809DB11-8A9D-141B-9BF6-D61FF6B7B7DA}" created="2022-06-19T17:45:02.79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942" len="4">
        <ac:context len="2269" hash="2669973636"/>
      </ac:txMk>
    </ac:txMkLst>
    <p188:pos x="11382146" y="8889637"/>
    <p188:txBody>
      <a:bodyPr/>
      <a:lstStyle/>
      <a:p>
        <a:r>
          <a:rPr lang="en-US"/>
          <a:t>shows</a:t>
        </a:r>
      </a:p>
    </p188:txBody>
  </p188:cm>
  <p188:cm id="{7428EF6D-F56C-49FE-85AA-529F048168C1}" authorId="{A809DB11-8A9D-141B-9BF6-D61FF6B7B7DA}" created="2022-06-19T17:47:08.609">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25" len="8">
        <ac:context len="405" hash="2753560015"/>
      </ac:txMk>
    </ac:txMkLst>
    <p188:pos x="3838437" y="1956748"/>
    <p188:txBody>
      <a:bodyPr/>
      <a:lstStyle/>
      <a:p>
        <a:r>
          <a:rPr lang="en-US"/>
          <a:t>analysis</a:t>
        </a:r>
      </a:p>
    </p188:txBody>
  </p188:cm>
  <p188:cm id="{4BB0CC06-9C21-44CD-A80C-F4B450F7A44D}" authorId="{A809DB11-8A9D-141B-9BF6-D61FF6B7B7DA}" created="2022-06-19T17:48:05.199">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86" len="16">
        <ac:context len="405" hash="2753560015"/>
      </ac:txMk>
    </ac:txMkLst>
    <p188:pos x="2924037" y="2683579"/>
    <p188:txBody>
      <a:bodyPr/>
      <a:lstStyle/>
      <a:p>
        <a:r>
          <a:rPr lang="en-US"/>
          <a:t> based on</a:t>
        </a:r>
      </a:p>
    </p188:txBody>
  </p188:cm>
  <p188:cm id="{2372789F-E6FE-42E6-89A9-23BD7B9C9A12}" authorId="{A809DB11-8A9D-141B-9BF6-D61FF6B7B7DA}" created="2022-06-19T17:51:12.552">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378" len="13">
        <ac:context len="405" hash="2753560015"/>
      </ac:txMk>
    </ac:txMkLst>
    <p188:pos x="1941057" y="5695237"/>
    <p188:txBody>
      <a:bodyPr/>
      <a:lstStyle/>
      <a:p>
        <a:r>
          <a:rPr lang="en-US"/>
          <a:t>increase the generality of its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19.06.2022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microsoft.com/office/2018/10/relationships/comments" Target="../comments/modernComment_104_F7A51731.xm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dirty="0">
                <a:latin typeface="Franklin Gothic Book" panose="020B0503020102020204" pitchFamily="34" charset="0"/>
              </a:rPr>
              <a:t> 1,7,8,9].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8">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9"/>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3">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6">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7">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20">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22">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analyses of social structures in tv series can be carried out on the basis of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only and would need to be extended to a variety of series to increase its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23" cstate="print">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24">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5" cstate="print">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6">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1650</Words>
  <Application>Microsoft Office PowerPoint</Application>
  <PresentationFormat>Benutzerdefiniert</PresentationFormat>
  <Paragraphs>118</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Gröttrup Laura</cp:lastModifiedBy>
  <cp:revision>518</cp:revision>
  <dcterms:created xsi:type="dcterms:W3CDTF">2016-05-06T10:11:35Z</dcterms:created>
  <dcterms:modified xsi:type="dcterms:W3CDTF">2022-06-19T17:52:52Z</dcterms:modified>
</cp:coreProperties>
</file>